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0"/>
  </p:notesMasterIdLst>
  <p:sldIdLst>
    <p:sldId id="256" r:id="rId2"/>
    <p:sldId id="258" r:id="rId3"/>
    <p:sldId id="259" r:id="rId4"/>
    <p:sldId id="273" r:id="rId5"/>
    <p:sldId id="257"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B2854-EBBD-3343-A112-C9A8F98B86CE}"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B678-3CAF-464C-A746-2D7E043ECE34}" type="slidenum">
              <a:rPr lang="en-US" smtClean="0"/>
              <a:t>‹#›</a:t>
            </a:fld>
            <a:endParaRPr lang="en-US"/>
          </a:p>
        </p:txBody>
      </p:sp>
    </p:spTree>
    <p:extLst>
      <p:ext uri="{BB962C8B-B14F-4D97-AF65-F5344CB8AC3E}">
        <p14:creationId xmlns:p14="http://schemas.microsoft.com/office/powerpoint/2010/main" val="235215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B678-3CAF-464C-A746-2D7E043ECE34}" type="slidenum">
              <a:rPr lang="en-US" smtClean="0"/>
              <a:t>3</a:t>
            </a:fld>
            <a:endParaRPr lang="en-US"/>
          </a:p>
        </p:txBody>
      </p:sp>
    </p:spTree>
    <p:extLst>
      <p:ext uri="{BB962C8B-B14F-4D97-AF65-F5344CB8AC3E}">
        <p14:creationId xmlns:p14="http://schemas.microsoft.com/office/powerpoint/2010/main" val="1853110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406492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4330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5603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926434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49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594083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68052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74032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103393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24021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D55F3A0-00F9-8244-A709-AB12DBCC6FC2}"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126841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D55F3A0-00F9-8244-A709-AB12DBCC6FC2}"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90070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D55F3A0-00F9-8244-A709-AB12DBCC6FC2}"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322123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5F3A0-00F9-8244-A709-AB12DBCC6FC2}"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53429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D55F3A0-00F9-8244-A709-AB12DBCC6FC2}"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90270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D55F3A0-00F9-8244-A709-AB12DBCC6FC2}"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7496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55F3A0-00F9-8244-A709-AB12DBCC6FC2}" type="datetimeFigureOut">
              <a:rPr lang="en-US" smtClean="0"/>
              <a:t>11/2/22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3F59127-CF55-344D-BC8E-817648B2C2CF}" type="slidenum">
              <a:rPr lang="en-US" smtClean="0"/>
              <a:t>‹#›</a:t>
            </a:fld>
            <a:endParaRPr lang="en-US"/>
          </a:p>
        </p:txBody>
      </p:sp>
    </p:spTree>
    <p:extLst>
      <p:ext uri="{BB962C8B-B14F-4D97-AF65-F5344CB8AC3E}">
        <p14:creationId xmlns:p14="http://schemas.microsoft.com/office/powerpoint/2010/main" val="30254754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hutterstock.com/color/cyan-blu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502E-4FE9-EBBC-6B39-0558F6EB284B}"/>
              </a:ext>
            </a:extLst>
          </p:cNvPr>
          <p:cNvSpPr>
            <a:spLocks noGrp="1"/>
          </p:cNvSpPr>
          <p:nvPr>
            <p:ph type="ctrTitle"/>
          </p:nvPr>
        </p:nvSpPr>
        <p:spPr/>
        <p:txBody>
          <a:bodyPr/>
          <a:lstStyle/>
          <a:p>
            <a:r>
              <a:rPr lang="en-US" dirty="0"/>
              <a:t>Portfolio Website Presentation</a:t>
            </a:r>
          </a:p>
        </p:txBody>
      </p:sp>
      <p:sp>
        <p:nvSpPr>
          <p:cNvPr id="3" name="Subtitle 2">
            <a:extLst>
              <a:ext uri="{FF2B5EF4-FFF2-40B4-BE49-F238E27FC236}">
                <a16:creationId xmlns:a16="http://schemas.microsoft.com/office/drawing/2014/main" id="{F1C438F2-FD15-0A4A-7F0F-8334429EF266}"/>
              </a:ext>
            </a:extLst>
          </p:cNvPr>
          <p:cNvSpPr>
            <a:spLocks noGrp="1"/>
          </p:cNvSpPr>
          <p:nvPr>
            <p:ph type="subTitle" idx="1"/>
          </p:nvPr>
        </p:nvSpPr>
        <p:spPr/>
        <p:txBody>
          <a:bodyPr/>
          <a:lstStyle/>
          <a:p>
            <a:r>
              <a:rPr lang="en-US" dirty="0"/>
              <a:t>By Quinn Outram</a:t>
            </a:r>
          </a:p>
        </p:txBody>
      </p:sp>
    </p:spTree>
    <p:extLst>
      <p:ext uri="{BB962C8B-B14F-4D97-AF65-F5344CB8AC3E}">
        <p14:creationId xmlns:p14="http://schemas.microsoft.com/office/powerpoint/2010/main" val="1366208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A520-E2B5-072C-6614-C0811E303698}"/>
              </a:ext>
            </a:extLst>
          </p:cNvPr>
          <p:cNvSpPr>
            <a:spLocks noGrp="1"/>
          </p:cNvSpPr>
          <p:nvPr>
            <p:ph type="title"/>
          </p:nvPr>
        </p:nvSpPr>
        <p:spPr/>
        <p:txBody>
          <a:bodyPr/>
          <a:lstStyle/>
          <a:p>
            <a:r>
              <a:rPr lang="en-US" dirty="0"/>
              <a:t>Contact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8F69857B-A736-084D-F24A-A01ADA0E6898}"/>
              </a:ext>
            </a:extLst>
          </p:cNvPr>
          <p:cNvPicPr>
            <a:picLocks noGrp="1" noChangeAspect="1"/>
          </p:cNvPicPr>
          <p:nvPr>
            <p:ph sz="half" idx="1"/>
          </p:nvPr>
        </p:nvPicPr>
        <p:blipFill>
          <a:blip r:embed="rId2"/>
          <a:stretch>
            <a:fillRect/>
          </a:stretch>
        </p:blipFill>
        <p:spPr>
          <a:xfrm>
            <a:off x="107304" y="1332264"/>
            <a:ext cx="5589161" cy="5462604"/>
          </a:xfrm>
        </p:spPr>
      </p:pic>
      <p:pic>
        <p:nvPicPr>
          <p:cNvPr id="8" name="Content Placeholder 7" descr="Graphical user interface, application&#10;&#10;Description automatically generated">
            <a:extLst>
              <a:ext uri="{FF2B5EF4-FFF2-40B4-BE49-F238E27FC236}">
                <a16:creationId xmlns:a16="http://schemas.microsoft.com/office/drawing/2014/main" id="{EE014996-A3B8-EA65-D204-BAD7D6E062C7}"/>
              </a:ext>
            </a:extLst>
          </p:cNvPr>
          <p:cNvPicPr>
            <a:picLocks noGrp="1" noChangeAspect="1"/>
          </p:cNvPicPr>
          <p:nvPr>
            <p:ph sz="half" idx="2"/>
          </p:nvPr>
        </p:nvPicPr>
        <p:blipFill>
          <a:blip r:embed="rId3"/>
          <a:stretch>
            <a:fillRect/>
          </a:stretch>
        </p:blipFill>
        <p:spPr>
          <a:xfrm>
            <a:off x="5696465" y="1332263"/>
            <a:ext cx="6357980" cy="5462604"/>
          </a:xfrm>
        </p:spPr>
      </p:pic>
    </p:spTree>
    <p:extLst>
      <p:ext uri="{BB962C8B-B14F-4D97-AF65-F5344CB8AC3E}">
        <p14:creationId xmlns:p14="http://schemas.microsoft.com/office/powerpoint/2010/main" val="2059821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D97B-9E40-585C-9F7E-9080249EA4A6}"/>
              </a:ext>
            </a:extLst>
          </p:cNvPr>
          <p:cNvSpPr>
            <a:spLocks noGrp="1"/>
          </p:cNvSpPr>
          <p:nvPr>
            <p:ph type="title"/>
          </p:nvPr>
        </p:nvSpPr>
        <p:spPr/>
        <p:txBody>
          <a:bodyPr/>
          <a:lstStyle/>
          <a:p>
            <a:r>
              <a:rPr lang="en-US" dirty="0"/>
              <a:t>Contact - Result</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3E4C6EA3-118C-E128-64B6-4CE018633D59}"/>
              </a:ext>
            </a:extLst>
          </p:cNvPr>
          <p:cNvPicPr>
            <a:picLocks noGrp="1" noChangeAspect="1"/>
          </p:cNvPicPr>
          <p:nvPr>
            <p:ph sz="half" idx="1"/>
          </p:nvPr>
        </p:nvPicPr>
        <p:blipFill>
          <a:blip r:embed="rId2"/>
          <a:stretch>
            <a:fillRect/>
          </a:stretch>
        </p:blipFill>
        <p:spPr>
          <a:xfrm>
            <a:off x="240555" y="2599936"/>
            <a:ext cx="4373165" cy="2504901"/>
          </a:xfrm>
        </p:spPr>
      </p:pic>
      <p:pic>
        <p:nvPicPr>
          <p:cNvPr id="8" name="Content Placeholder 7" descr="A screenshot of a computer&#10;&#10;Description automatically generated with medium confidence">
            <a:extLst>
              <a:ext uri="{FF2B5EF4-FFF2-40B4-BE49-F238E27FC236}">
                <a16:creationId xmlns:a16="http://schemas.microsoft.com/office/drawing/2014/main" id="{8F7C7BA2-F3B0-9517-4802-F0DDFBE071DC}"/>
              </a:ext>
            </a:extLst>
          </p:cNvPr>
          <p:cNvPicPr>
            <a:picLocks noGrp="1" noChangeAspect="1"/>
          </p:cNvPicPr>
          <p:nvPr>
            <p:ph sz="half" idx="2"/>
          </p:nvPr>
        </p:nvPicPr>
        <p:blipFill>
          <a:blip r:embed="rId3"/>
          <a:stretch>
            <a:fillRect/>
          </a:stretch>
        </p:blipFill>
        <p:spPr>
          <a:xfrm>
            <a:off x="4828680" y="1170534"/>
            <a:ext cx="3672445" cy="5363703"/>
          </a:xfrm>
        </p:spPr>
      </p:pic>
      <p:pic>
        <p:nvPicPr>
          <p:cNvPr id="10" name="Picture 9" descr="A screenshot of a phone&#10;&#10;Description automatically generated with medium confidence">
            <a:extLst>
              <a:ext uri="{FF2B5EF4-FFF2-40B4-BE49-F238E27FC236}">
                <a16:creationId xmlns:a16="http://schemas.microsoft.com/office/drawing/2014/main" id="{B2D38EEA-05A5-FE19-DF9D-8115C29B365E}"/>
              </a:ext>
            </a:extLst>
          </p:cNvPr>
          <p:cNvPicPr>
            <a:picLocks noChangeAspect="1"/>
          </p:cNvPicPr>
          <p:nvPr/>
        </p:nvPicPr>
        <p:blipFill>
          <a:blip r:embed="rId4"/>
          <a:stretch>
            <a:fillRect/>
          </a:stretch>
        </p:blipFill>
        <p:spPr>
          <a:xfrm>
            <a:off x="8716085" y="840259"/>
            <a:ext cx="3235360" cy="5869459"/>
          </a:xfrm>
          <a:prstGeom prst="rect">
            <a:avLst/>
          </a:prstGeom>
        </p:spPr>
      </p:pic>
      <p:sp>
        <p:nvSpPr>
          <p:cNvPr id="11" name="TextBox 10">
            <a:extLst>
              <a:ext uri="{FF2B5EF4-FFF2-40B4-BE49-F238E27FC236}">
                <a16:creationId xmlns:a16="http://schemas.microsoft.com/office/drawing/2014/main" id="{5A9270BD-78A7-E462-678B-7E0FF1D50239}"/>
              </a:ext>
            </a:extLst>
          </p:cNvPr>
          <p:cNvSpPr txBox="1"/>
          <p:nvPr/>
        </p:nvSpPr>
        <p:spPr>
          <a:xfrm>
            <a:off x="1924435" y="2230604"/>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A8CC0E4E-A2ED-2BDA-9FC7-974D68B6B7E4}"/>
              </a:ext>
            </a:extLst>
          </p:cNvPr>
          <p:cNvSpPr txBox="1"/>
          <p:nvPr/>
        </p:nvSpPr>
        <p:spPr>
          <a:xfrm>
            <a:off x="6251904" y="705401"/>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02274BAB-F59F-6582-1F8C-D1FEB3ADDEA6}"/>
              </a:ext>
            </a:extLst>
          </p:cNvPr>
          <p:cNvSpPr txBox="1"/>
          <p:nvPr/>
        </p:nvSpPr>
        <p:spPr>
          <a:xfrm>
            <a:off x="9931058" y="4249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319623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BD34-78E2-9ABE-01E9-9876440A7C77}"/>
              </a:ext>
            </a:extLst>
          </p:cNvPr>
          <p:cNvSpPr>
            <a:spLocks noGrp="1"/>
          </p:cNvSpPr>
          <p:nvPr>
            <p:ph type="title"/>
          </p:nvPr>
        </p:nvSpPr>
        <p:spPr>
          <a:xfrm>
            <a:off x="677334" y="609600"/>
            <a:ext cx="4734925" cy="650789"/>
          </a:xfrm>
        </p:spPr>
        <p:txBody>
          <a:bodyPr/>
          <a:lstStyle/>
          <a:p>
            <a:r>
              <a:rPr lang="en-US" dirty="0"/>
              <a:t>Projects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C459D43A-8E17-DCFA-3268-F254B2124839}"/>
              </a:ext>
            </a:extLst>
          </p:cNvPr>
          <p:cNvPicPr>
            <a:picLocks noGrp="1" noChangeAspect="1"/>
          </p:cNvPicPr>
          <p:nvPr>
            <p:ph sz="half" idx="1"/>
          </p:nvPr>
        </p:nvPicPr>
        <p:blipFill>
          <a:blip r:embed="rId2"/>
          <a:stretch>
            <a:fillRect/>
          </a:stretch>
        </p:blipFill>
        <p:spPr>
          <a:xfrm>
            <a:off x="100485" y="1260387"/>
            <a:ext cx="5311774" cy="5576054"/>
          </a:xfrm>
        </p:spPr>
      </p:pic>
      <p:pic>
        <p:nvPicPr>
          <p:cNvPr id="8" name="Content Placeholder 7" descr="Graphical user interface, application&#10;&#10;Description automatically generated">
            <a:extLst>
              <a:ext uri="{FF2B5EF4-FFF2-40B4-BE49-F238E27FC236}">
                <a16:creationId xmlns:a16="http://schemas.microsoft.com/office/drawing/2014/main" id="{AA35FEBE-CA3C-0056-28EE-2ABD09DA3825}"/>
              </a:ext>
            </a:extLst>
          </p:cNvPr>
          <p:cNvPicPr>
            <a:picLocks noGrp="1" noChangeAspect="1"/>
          </p:cNvPicPr>
          <p:nvPr>
            <p:ph sz="half" idx="2"/>
          </p:nvPr>
        </p:nvPicPr>
        <p:blipFill>
          <a:blip r:embed="rId3"/>
          <a:stretch>
            <a:fillRect/>
          </a:stretch>
        </p:blipFill>
        <p:spPr>
          <a:xfrm>
            <a:off x="5276335" y="1260388"/>
            <a:ext cx="6815180" cy="5576055"/>
          </a:xfrm>
        </p:spPr>
      </p:pic>
    </p:spTree>
    <p:extLst>
      <p:ext uri="{BB962C8B-B14F-4D97-AF65-F5344CB8AC3E}">
        <p14:creationId xmlns:p14="http://schemas.microsoft.com/office/powerpoint/2010/main" val="2067033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6D84-0A5F-4876-F6AD-C242730F942F}"/>
              </a:ext>
            </a:extLst>
          </p:cNvPr>
          <p:cNvSpPr>
            <a:spLocks noGrp="1"/>
          </p:cNvSpPr>
          <p:nvPr>
            <p:ph type="title"/>
          </p:nvPr>
        </p:nvSpPr>
        <p:spPr/>
        <p:txBody>
          <a:bodyPr/>
          <a:lstStyle/>
          <a:p>
            <a:r>
              <a:rPr lang="en-US" dirty="0"/>
              <a:t>Projects - Result</a:t>
            </a:r>
          </a:p>
        </p:txBody>
      </p:sp>
      <p:pic>
        <p:nvPicPr>
          <p:cNvPr id="6" name="Content Placeholder 5" descr="Graphical user interface&#10;&#10;Description automatically generated">
            <a:extLst>
              <a:ext uri="{FF2B5EF4-FFF2-40B4-BE49-F238E27FC236}">
                <a16:creationId xmlns:a16="http://schemas.microsoft.com/office/drawing/2014/main" id="{2E847E28-0D39-AD43-D727-CE3EF1C50DF2}"/>
              </a:ext>
            </a:extLst>
          </p:cNvPr>
          <p:cNvPicPr>
            <a:picLocks noGrp="1" noChangeAspect="1"/>
          </p:cNvPicPr>
          <p:nvPr>
            <p:ph sz="half" idx="1"/>
          </p:nvPr>
        </p:nvPicPr>
        <p:blipFill>
          <a:blip r:embed="rId2"/>
          <a:stretch>
            <a:fillRect/>
          </a:stretch>
        </p:blipFill>
        <p:spPr>
          <a:xfrm>
            <a:off x="258541" y="2466761"/>
            <a:ext cx="5021704" cy="2876377"/>
          </a:xfrm>
        </p:spPr>
      </p:pic>
      <p:pic>
        <p:nvPicPr>
          <p:cNvPr id="8" name="Content Placeholder 7" descr="A picture containing text&#10;&#10;Description automatically generated">
            <a:extLst>
              <a:ext uri="{FF2B5EF4-FFF2-40B4-BE49-F238E27FC236}">
                <a16:creationId xmlns:a16="http://schemas.microsoft.com/office/drawing/2014/main" id="{DDB11187-9A00-0F53-9679-500510125D9F}"/>
              </a:ext>
            </a:extLst>
          </p:cNvPr>
          <p:cNvPicPr>
            <a:picLocks noGrp="1" noChangeAspect="1"/>
          </p:cNvPicPr>
          <p:nvPr>
            <p:ph sz="half" idx="2"/>
          </p:nvPr>
        </p:nvPicPr>
        <p:blipFill>
          <a:blip r:embed="rId3"/>
          <a:stretch>
            <a:fillRect/>
          </a:stretch>
        </p:blipFill>
        <p:spPr>
          <a:xfrm>
            <a:off x="5622102" y="2115066"/>
            <a:ext cx="2579309" cy="3881437"/>
          </a:xfrm>
        </p:spPr>
      </p:pic>
      <p:pic>
        <p:nvPicPr>
          <p:cNvPr id="10" name="Picture 9" descr="Text&#10;&#10;Description automatically generated">
            <a:extLst>
              <a:ext uri="{FF2B5EF4-FFF2-40B4-BE49-F238E27FC236}">
                <a16:creationId xmlns:a16="http://schemas.microsoft.com/office/drawing/2014/main" id="{3D2F527A-497F-9F0E-B9AA-F54BD44630FA}"/>
              </a:ext>
            </a:extLst>
          </p:cNvPr>
          <p:cNvPicPr>
            <a:picLocks noChangeAspect="1"/>
          </p:cNvPicPr>
          <p:nvPr/>
        </p:nvPicPr>
        <p:blipFill>
          <a:blip r:embed="rId4"/>
          <a:stretch>
            <a:fillRect/>
          </a:stretch>
        </p:blipFill>
        <p:spPr>
          <a:xfrm>
            <a:off x="8596139" y="1563769"/>
            <a:ext cx="2917998" cy="5022382"/>
          </a:xfrm>
          <a:prstGeom prst="rect">
            <a:avLst/>
          </a:prstGeom>
        </p:spPr>
      </p:pic>
      <p:sp>
        <p:nvSpPr>
          <p:cNvPr id="11" name="TextBox 10">
            <a:extLst>
              <a:ext uri="{FF2B5EF4-FFF2-40B4-BE49-F238E27FC236}">
                <a16:creationId xmlns:a16="http://schemas.microsoft.com/office/drawing/2014/main" id="{DB0EEBE9-B745-95E3-B350-D0F601E38F3A}"/>
              </a:ext>
            </a:extLst>
          </p:cNvPr>
          <p:cNvSpPr txBox="1"/>
          <p:nvPr/>
        </p:nvSpPr>
        <p:spPr>
          <a:xfrm>
            <a:off x="2266692" y="1930400"/>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4539BCDB-221A-A7E6-62DA-BCAA91DBD22B}"/>
              </a:ext>
            </a:extLst>
          </p:cNvPr>
          <p:cNvSpPr txBox="1"/>
          <p:nvPr/>
        </p:nvSpPr>
        <p:spPr>
          <a:xfrm>
            <a:off x="6498758" y="1561068"/>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7CB18408-B478-65C7-F363-7223B7AF5A6F}"/>
              </a:ext>
            </a:extLst>
          </p:cNvPr>
          <p:cNvSpPr txBox="1"/>
          <p:nvPr/>
        </p:nvSpPr>
        <p:spPr>
          <a:xfrm>
            <a:off x="9652431" y="10853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3375900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5B1C-37FE-5257-9C92-59D7177EE78E}"/>
              </a:ext>
            </a:extLst>
          </p:cNvPr>
          <p:cNvSpPr>
            <a:spLocks noGrp="1"/>
          </p:cNvSpPr>
          <p:nvPr>
            <p:ph type="title"/>
          </p:nvPr>
        </p:nvSpPr>
        <p:spPr>
          <a:xfrm>
            <a:off x="677334" y="609600"/>
            <a:ext cx="4412636" cy="626076"/>
          </a:xfrm>
        </p:spPr>
        <p:txBody>
          <a:bodyPr>
            <a:normAutofit fontScale="90000"/>
          </a:bodyPr>
          <a:lstStyle/>
          <a:p>
            <a:r>
              <a:rPr lang="en-US" dirty="0"/>
              <a:t>Blog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5CA2002E-2B3D-BFD3-9D18-8A851007B2FA}"/>
              </a:ext>
            </a:extLst>
          </p:cNvPr>
          <p:cNvPicPr>
            <a:picLocks noGrp="1" noChangeAspect="1"/>
          </p:cNvPicPr>
          <p:nvPr>
            <p:ph sz="half" idx="1"/>
          </p:nvPr>
        </p:nvPicPr>
        <p:blipFill>
          <a:blip r:embed="rId2"/>
          <a:stretch>
            <a:fillRect/>
          </a:stretch>
        </p:blipFill>
        <p:spPr>
          <a:xfrm>
            <a:off x="109452" y="1235676"/>
            <a:ext cx="5626021" cy="5128054"/>
          </a:xfrm>
        </p:spPr>
      </p:pic>
      <p:pic>
        <p:nvPicPr>
          <p:cNvPr id="8" name="Content Placeholder 7" descr="Graphical user interface, application&#10;&#10;Description automatically generated">
            <a:extLst>
              <a:ext uri="{FF2B5EF4-FFF2-40B4-BE49-F238E27FC236}">
                <a16:creationId xmlns:a16="http://schemas.microsoft.com/office/drawing/2014/main" id="{F0CB8963-CA24-3769-E5C2-65DA3D34BFE5}"/>
              </a:ext>
            </a:extLst>
          </p:cNvPr>
          <p:cNvPicPr>
            <a:picLocks noGrp="1" noChangeAspect="1"/>
          </p:cNvPicPr>
          <p:nvPr>
            <p:ph sz="half" idx="2"/>
          </p:nvPr>
        </p:nvPicPr>
        <p:blipFill>
          <a:blip r:embed="rId3"/>
          <a:stretch>
            <a:fillRect/>
          </a:stretch>
        </p:blipFill>
        <p:spPr>
          <a:xfrm>
            <a:off x="5735473" y="1235676"/>
            <a:ext cx="6347075" cy="5128054"/>
          </a:xfrm>
        </p:spPr>
      </p:pic>
    </p:spTree>
    <p:extLst>
      <p:ext uri="{BB962C8B-B14F-4D97-AF65-F5344CB8AC3E}">
        <p14:creationId xmlns:p14="http://schemas.microsoft.com/office/powerpoint/2010/main" val="98505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5053-F9F1-F51F-0706-885D334E1301}"/>
              </a:ext>
            </a:extLst>
          </p:cNvPr>
          <p:cNvSpPr>
            <a:spLocks noGrp="1"/>
          </p:cNvSpPr>
          <p:nvPr>
            <p:ph type="title"/>
          </p:nvPr>
        </p:nvSpPr>
        <p:spPr/>
        <p:txBody>
          <a:bodyPr/>
          <a:lstStyle/>
          <a:p>
            <a:r>
              <a:rPr lang="en-US" dirty="0"/>
              <a:t>Blog - Result</a:t>
            </a:r>
          </a:p>
        </p:txBody>
      </p:sp>
      <p:pic>
        <p:nvPicPr>
          <p:cNvPr id="6" name="Content Placeholder 5" descr="Graphical user interface, text, application&#10;&#10;Description automatically generated">
            <a:extLst>
              <a:ext uri="{FF2B5EF4-FFF2-40B4-BE49-F238E27FC236}">
                <a16:creationId xmlns:a16="http://schemas.microsoft.com/office/drawing/2014/main" id="{7EA92259-A132-DE67-D65D-1C724DFD358C}"/>
              </a:ext>
            </a:extLst>
          </p:cNvPr>
          <p:cNvPicPr>
            <a:picLocks noGrp="1" noChangeAspect="1"/>
          </p:cNvPicPr>
          <p:nvPr>
            <p:ph sz="half" idx="1"/>
          </p:nvPr>
        </p:nvPicPr>
        <p:blipFill>
          <a:blip r:embed="rId2"/>
          <a:stretch>
            <a:fillRect/>
          </a:stretch>
        </p:blipFill>
        <p:spPr>
          <a:xfrm>
            <a:off x="154711" y="2444448"/>
            <a:ext cx="5050292" cy="3276730"/>
          </a:xfrm>
        </p:spPr>
      </p:pic>
      <p:pic>
        <p:nvPicPr>
          <p:cNvPr id="8" name="Content Placeholder 7" descr="Graphical user interface&#10;&#10;Description automatically generated with medium confidence">
            <a:extLst>
              <a:ext uri="{FF2B5EF4-FFF2-40B4-BE49-F238E27FC236}">
                <a16:creationId xmlns:a16="http://schemas.microsoft.com/office/drawing/2014/main" id="{E6C0142D-019A-324F-0E7F-6BF0476157CF}"/>
              </a:ext>
            </a:extLst>
          </p:cNvPr>
          <p:cNvPicPr>
            <a:picLocks noGrp="1" noChangeAspect="1"/>
          </p:cNvPicPr>
          <p:nvPr>
            <p:ph sz="half" idx="2"/>
          </p:nvPr>
        </p:nvPicPr>
        <p:blipFill>
          <a:blip r:embed="rId3"/>
          <a:stretch>
            <a:fillRect/>
          </a:stretch>
        </p:blipFill>
        <p:spPr>
          <a:xfrm>
            <a:off x="5388664" y="1472223"/>
            <a:ext cx="3266289" cy="4776177"/>
          </a:xfrm>
        </p:spPr>
      </p:pic>
      <p:pic>
        <p:nvPicPr>
          <p:cNvPr id="10" name="Picture 9" descr="A screenshot of a computer&#10;&#10;Description automatically generated with medium confidence">
            <a:extLst>
              <a:ext uri="{FF2B5EF4-FFF2-40B4-BE49-F238E27FC236}">
                <a16:creationId xmlns:a16="http://schemas.microsoft.com/office/drawing/2014/main" id="{6DBE0E90-639C-9D49-88E0-225B85FFA664}"/>
              </a:ext>
            </a:extLst>
          </p:cNvPr>
          <p:cNvPicPr>
            <a:picLocks noChangeAspect="1"/>
          </p:cNvPicPr>
          <p:nvPr/>
        </p:nvPicPr>
        <p:blipFill>
          <a:blip r:embed="rId4"/>
          <a:stretch>
            <a:fillRect/>
          </a:stretch>
        </p:blipFill>
        <p:spPr>
          <a:xfrm>
            <a:off x="8838614" y="1170620"/>
            <a:ext cx="2847623" cy="5436973"/>
          </a:xfrm>
          <a:prstGeom prst="rect">
            <a:avLst/>
          </a:prstGeom>
        </p:spPr>
      </p:pic>
      <p:sp>
        <p:nvSpPr>
          <p:cNvPr id="11" name="TextBox 10">
            <a:extLst>
              <a:ext uri="{FF2B5EF4-FFF2-40B4-BE49-F238E27FC236}">
                <a16:creationId xmlns:a16="http://schemas.microsoft.com/office/drawing/2014/main" id="{976B39FC-E1E6-8B3C-B17C-76371A1C45CE}"/>
              </a:ext>
            </a:extLst>
          </p:cNvPr>
          <p:cNvSpPr txBox="1"/>
          <p:nvPr/>
        </p:nvSpPr>
        <p:spPr>
          <a:xfrm>
            <a:off x="2177155" y="2002758"/>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6B36CA19-51F3-84AF-94C7-8A739AAC6BEE}"/>
              </a:ext>
            </a:extLst>
          </p:cNvPr>
          <p:cNvSpPr txBox="1"/>
          <p:nvPr/>
        </p:nvSpPr>
        <p:spPr>
          <a:xfrm>
            <a:off x="6608810" y="985954"/>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79904D8F-C1B3-8F13-9E25-02E69215B96F}"/>
              </a:ext>
            </a:extLst>
          </p:cNvPr>
          <p:cNvSpPr txBox="1"/>
          <p:nvPr/>
        </p:nvSpPr>
        <p:spPr>
          <a:xfrm>
            <a:off x="9859718" y="70544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168669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0274-19F3-4945-C481-928EA233AAE8}"/>
              </a:ext>
            </a:extLst>
          </p:cNvPr>
          <p:cNvSpPr>
            <a:spLocks noGrp="1"/>
          </p:cNvSpPr>
          <p:nvPr>
            <p:ph type="title"/>
          </p:nvPr>
        </p:nvSpPr>
        <p:spPr/>
        <p:txBody>
          <a:bodyPr/>
          <a:lstStyle/>
          <a:p>
            <a:r>
              <a:rPr lang="en-US" dirty="0"/>
              <a:t>Blog Post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6A6640EE-FB80-567C-A01B-2751B49812EE}"/>
              </a:ext>
            </a:extLst>
          </p:cNvPr>
          <p:cNvPicPr>
            <a:picLocks noGrp="1" noChangeAspect="1"/>
          </p:cNvPicPr>
          <p:nvPr>
            <p:ph sz="half" idx="1"/>
          </p:nvPr>
        </p:nvPicPr>
        <p:blipFill>
          <a:blip r:embed="rId2"/>
          <a:stretch>
            <a:fillRect/>
          </a:stretch>
        </p:blipFill>
        <p:spPr>
          <a:xfrm>
            <a:off x="113944" y="1270000"/>
            <a:ext cx="5261246" cy="5308790"/>
          </a:xfrm>
        </p:spPr>
      </p:pic>
      <p:pic>
        <p:nvPicPr>
          <p:cNvPr id="8" name="Content Placeholder 7" descr="Graphical user interface, application&#10;&#10;Description automatically generated">
            <a:extLst>
              <a:ext uri="{FF2B5EF4-FFF2-40B4-BE49-F238E27FC236}">
                <a16:creationId xmlns:a16="http://schemas.microsoft.com/office/drawing/2014/main" id="{F08E1A45-2F0B-E408-9BE5-3678105A5B9F}"/>
              </a:ext>
            </a:extLst>
          </p:cNvPr>
          <p:cNvPicPr>
            <a:picLocks noGrp="1" noChangeAspect="1"/>
          </p:cNvPicPr>
          <p:nvPr>
            <p:ph sz="half" idx="2"/>
          </p:nvPr>
        </p:nvPicPr>
        <p:blipFill>
          <a:blip r:embed="rId3"/>
          <a:stretch>
            <a:fillRect/>
          </a:stretch>
        </p:blipFill>
        <p:spPr>
          <a:xfrm>
            <a:off x="5375190" y="1276483"/>
            <a:ext cx="6580401" cy="5308791"/>
          </a:xfrm>
        </p:spPr>
      </p:pic>
    </p:spTree>
    <p:extLst>
      <p:ext uri="{BB962C8B-B14F-4D97-AF65-F5344CB8AC3E}">
        <p14:creationId xmlns:p14="http://schemas.microsoft.com/office/powerpoint/2010/main" val="2807802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55BD-4F74-E099-E6E7-BF453FF62B7A}"/>
              </a:ext>
            </a:extLst>
          </p:cNvPr>
          <p:cNvSpPr>
            <a:spLocks noGrp="1"/>
          </p:cNvSpPr>
          <p:nvPr>
            <p:ph type="title"/>
          </p:nvPr>
        </p:nvSpPr>
        <p:spPr/>
        <p:txBody>
          <a:bodyPr/>
          <a:lstStyle/>
          <a:p>
            <a:r>
              <a:rPr lang="en-US" dirty="0"/>
              <a:t>Blog Post - Result</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9FDD66FF-DFB4-60D9-8E29-92E3AEBFA64C}"/>
              </a:ext>
            </a:extLst>
          </p:cNvPr>
          <p:cNvPicPr>
            <a:picLocks noGrp="1" noChangeAspect="1"/>
          </p:cNvPicPr>
          <p:nvPr>
            <p:ph sz="half" idx="1"/>
          </p:nvPr>
        </p:nvPicPr>
        <p:blipFill>
          <a:blip r:embed="rId2"/>
          <a:stretch>
            <a:fillRect/>
          </a:stretch>
        </p:blipFill>
        <p:spPr>
          <a:xfrm>
            <a:off x="153900" y="2518719"/>
            <a:ext cx="5522139" cy="3165174"/>
          </a:xfrm>
        </p:spPr>
      </p:pic>
      <p:pic>
        <p:nvPicPr>
          <p:cNvPr id="8" name="Content Placeholder 7" descr="Graphical user interface, text&#10;&#10;Description automatically generated">
            <a:extLst>
              <a:ext uri="{FF2B5EF4-FFF2-40B4-BE49-F238E27FC236}">
                <a16:creationId xmlns:a16="http://schemas.microsoft.com/office/drawing/2014/main" id="{6BB206BB-6CF5-3369-0383-398284E17FBD}"/>
              </a:ext>
            </a:extLst>
          </p:cNvPr>
          <p:cNvPicPr>
            <a:picLocks noGrp="1" noChangeAspect="1"/>
          </p:cNvPicPr>
          <p:nvPr>
            <p:ph sz="half" idx="2"/>
          </p:nvPr>
        </p:nvPicPr>
        <p:blipFill>
          <a:blip r:embed="rId3"/>
          <a:stretch>
            <a:fillRect/>
          </a:stretch>
        </p:blipFill>
        <p:spPr>
          <a:xfrm>
            <a:off x="5755745" y="1912551"/>
            <a:ext cx="2986047" cy="4223900"/>
          </a:xfrm>
        </p:spPr>
      </p:pic>
      <p:pic>
        <p:nvPicPr>
          <p:cNvPr id="10" name="Picture 9" descr="A screenshot of a computer&#10;&#10;Description automatically generated with medium confidence">
            <a:extLst>
              <a:ext uri="{FF2B5EF4-FFF2-40B4-BE49-F238E27FC236}">
                <a16:creationId xmlns:a16="http://schemas.microsoft.com/office/drawing/2014/main" id="{AC2C0179-9BCF-BF53-4F4E-479844DE52FA}"/>
              </a:ext>
            </a:extLst>
          </p:cNvPr>
          <p:cNvPicPr>
            <a:picLocks noChangeAspect="1"/>
          </p:cNvPicPr>
          <p:nvPr/>
        </p:nvPicPr>
        <p:blipFill>
          <a:blip r:embed="rId4"/>
          <a:stretch>
            <a:fillRect/>
          </a:stretch>
        </p:blipFill>
        <p:spPr>
          <a:xfrm>
            <a:off x="8834058" y="1198605"/>
            <a:ext cx="3204042" cy="5342238"/>
          </a:xfrm>
          <a:prstGeom prst="rect">
            <a:avLst/>
          </a:prstGeom>
        </p:spPr>
      </p:pic>
      <p:sp>
        <p:nvSpPr>
          <p:cNvPr id="11" name="TextBox 10">
            <a:extLst>
              <a:ext uri="{FF2B5EF4-FFF2-40B4-BE49-F238E27FC236}">
                <a16:creationId xmlns:a16="http://schemas.microsoft.com/office/drawing/2014/main" id="{A9253CCA-BF11-9194-391E-A9A5F2391475}"/>
              </a:ext>
            </a:extLst>
          </p:cNvPr>
          <p:cNvSpPr txBox="1"/>
          <p:nvPr/>
        </p:nvSpPr>
        <p:spPr>
          <a:xfrm>
            <a:off x="2412267" y="2039893"/>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6B6D7D7F-877D-0062-8AC5-DE008589512D}"/>
              </a:ext>
            </a:extLst>
          </p:cNvPr>
          <p:cNvSpPr txBox="1"/>
          <p:nvPr/>
        </p:nvSpPr>
        <p:spPr>
          <a:xfrm>
            <a:off x="6835770" y="1431149"/>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14309B2B-B2B1-DD22-23F2-7FEDC71E2373}"/>
              </a:ext>
            </a:extLst>
          </p:cNvPr>
          <p:cNvSpPr txBox="1"/>
          <p:nvPr/>
        </p:nvSpPr>
        <p:spPr>
          <a:xfrm>
            <a:off x="10033372" y="661772"/>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1633951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74E1-0A0C-33A7-A0CA-2612AF6E0273}"/>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C5205F7D-03E2-B414-01A2-9563E1081E2A}"/>
              </a:ext>
            </a:extLst>
          </p:cNvPr>
          <p:cNvSpPr>
            <a:spLocks noGrp="1"/>
          </p:cNvSpPr>
          <p:nvPr>
            <p:ph sz="half" idx="1"/>
          </p:nvPr>
        </p:nvSpPr>
        <p:spPr>
          <a:xfrm>
            <a:off x="677334" y="2160589"/>
            <a:ext cx="8596668" cy="3880772"/>
          </a:xfrm>
        </p:spPr>
        <p:txBody>
          <a:bodyPr/>
          <a:lstStyle/>
          <a:p>
            <a:pPr marL="0" indent="0">
              <a:buNone/>
            </a:pPr>
            <a:r>
              <a:rPr lang="en-US" dirty="0"/>
              <a:t>The website was deployed using </a:t>
            </a:r>
            <a:r>
              <a:rPr lang="en-US" dirty="0" err="1"/>
              <a:t>netifly</a:t>
            </a:r>
            <a:r>
              <a:rPr lang="en-US" dirty="0"/>
              <a:t> and can be accessed via this link:</a:t>
            </a:r>
          </a:p>
          <a:p>
            <a:pPr marL="0" indent="0">
              <a:buNone/>
            </a:pPr>
            <a:endParaRPr lang="en-US" dirty="0"/>
          </a:p>
          <a:p>
            <a:pPr marL="0" indent="0">
              <a:buNone/>
            </a:pPr>
            <a:r>
              <a:rPr lang="en-US" dirty="0"/>
              <a:t>https://frabjous-churros-a13eb7.netlify.app</a:t>
            </a:r>
          </a:p>
        </p:txBody>
      </p:sp>
    </p:spTree>
    <p:extLst>
      <p:ext uri="{BB962C8B-B14F-4D97-AF65-F5344CB8AC3E}">
        <p14:creationId xmlns:p14="http://schemas.microsoft.com/office/powerpoint/2010/main" val="16550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A300-F27B-6A3F-DEA0-0A854E5C7674}"/>
              </a:ext>
            </a:extLst>
          </p:cNvPr>
          <p:cNvSpPr>
            <a:spLocks noGrp="1"/>
          </p:cNvSpPr>
          <p:nvPr>
            <p:ph type="title"/>
          </p:nvPr>
        </p:nvSpPr>
        <p:spPr/>
        <p:txBody>
          <a:bodyPr/>
          <a:lstStyle/>
          <a:p>
            <a:r>
              <a:rPr lang="en-US" dirty="0"/>
              <a:t>What is this ‘Portfolio Website’?</a:t>
            </a:r>
          </a:p>
        </p:txBody>
      </p:sp>
      <p:sp>
        <p:nvSpPr>
          <p:cNvPr id="3" name="Content Placeholder 2">
            <a:extLst>
              <a:ext uri="{FF2B5EF4-FFF2-40B4-BE49-F238E27FC236}">
                <a16:creationId xmlns:a16="http://schemas.microsoft.com/office/drawing/2014/main" id="{EBFD9423-E0CF-59FE-AAB2-E742898412FA}"/>
              </a:ext>
            </a:extLst>
          </p:cNvPr>
          <p:cNvSpPr>
            <a:spLocks noGrp="1"/>
          </p:cNvSpPr>
          <p:nvPr>
            <p:ph idx="1"/>
          </p:nvPr>
        </p:nvSpPr>
        <p:spPr>
          <a:xfrm>
            <a:off x="677334" y="1423632"/>
            <a:ext cx="8596668" cy="1013535"/>
          </a:xfrm>
        </p:spPr>
        <p:txBody>
          <a:bodyPr>
            <a:normAutofit fontScale="85000" lnSpcReduction="20000"/>
          </a:bodyPr>
          <a:lstStyle/>
          <a:p>
            <a:pPr marL="0" indent="0">
              <a:buNone/>
            </a:pPr>
            <a:r>
              <a:rPr lang="en-US" dirty="0"/>
              <a:t>The website is a static set of HTML pages styled with CSS with a little bit of JavaScript sprinkled in for functionality. The reason this website was created was to display basic competence with HTML, CSS, Git, Documentation and JavaScript. In addition, this website also gives the user a platform to display their achievements and projects in an easily accessible platform to deliver to employers and recruiters.</a:t>
            </a:r>
          </a:p>
        </p:txBody>
      </p:sp>
      <p:sp>
        <p:nvSpPr>
          <p:cNvPr id="5" name="TextBox 4">
            <a:extLst>
              <a:ext uri="{FF2B5EF4-FFF2-40B4-BE49-F238E27FC236}">
                <a16:creationId xmlns:a16="http://schemas.microsoft.com/office/drawing/2014/main" id="{E7F0C7D7-BE4A-EAA9-8EB5-3E9154A42670}"/>
              </a:ext>
            </a:extLst>
          </p:cNvPr>
          <p:cNvSpPr txBox="1"/>
          <p:nvPr/>
        </p:nvSpPr>
        <p:spPr>
          <a:xfrm>
            <a:off x="677334" y="2437167"/>
            <a:ext cx="6101254" cy="646331"/>
          </a:xfrm>
          <a:prstGeom prst="rect">
            <a:avLst/>
          </a:prstGeom>
          <a:noFill/>
        </p:spPr>
        <p:txBody>
          <a:bodyPr wrap="square">
            <a:spAutoFit/>
          </a:bodyPr>
          <a:lstStyle/>
          <a:p>
            <a:r>
              <a:rPr lang="en-US" sz="3600" dirty="0">
                <a:solidFill>
                  <a:schemeClr val="accent1"/>
                </a:solidFill>
                <a:latin typeface="+mj-lt"/>
              </a:rPr>
              <a:t>Features of this website</a:t>
            </a:r>
          </a:p>
        </p:txBody>
      </p:sp>
      <p:sp>
        <p:nvSpPr>
          <p:cNvPr id="6" name="TextBox 5">
            <a:extLst>
              <a:ext uri="{FF2B5EF4-FFF2-40B4-BE49-F238E27FC236}">
                <a16:creationId xmlns:a16="http://schemas.microsoft.com/office/drawing/2014/main" id="{3B06882B-9E13-B23E-1124-453830D76908}"/>
              </a:ext>
            </a:extLst>
          </p:cNvPr>
          <p:cNvSpPr txBox="1"/>
          <p:nvPr/>
        </p:nvSpPr>
        <p:spPr>
          <a:xfrm>
            <a:off x="777765" y="3083498"/>
            <a:ext cx="849623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Static HTML webpages</a:t>
            </a:r>
          </a:p>
          <a:p>
            <a:pPr marL="285750" indent="-285750">
              <a:buFont typeface="Arial" panose="020B0604020202020204" pitchFamily="34" charset="0"/>
              <a:buChar char="•"/>
            </a:pPr>
            <a:r>
              <a:rPr lang="en-US" dirty="0"/>
              <a:t>CSS Styling</a:t>
            </a:r>
          </a:p>
          <a:p>
            <a:pPr marL="285750" indent="-285750">
              <a:buFont typeface="Arial" panose="020B0604020202020204" pitchFamily="34" charset="0"/>
              <a:buChar char="•"/>
            </a:pPr>
            <a:r>
              <a:rPr lang="en-US" dirty="0"/>
              <a:t>Interactive and animated header made possible with JavaScript</a:t>
            </a:r>
          </a:p>
          <a:p>
            <a:pPr marL="285750" indent="-285750">
              <a:buFont typeface="Arial" panose="020B0604020202020204" pitchFamily="34" charset="0"/>
              <a:buChar char="•"/>
            </a:pPr>
            <a:r>
              <a:rPr lang="en-US" dirty="0"/>
              <a:t>Small interactive animations (i.e. site links highlighting on hover on desktop growing images etc.)</a:t>
            </a:r>
          </a:p>
          <a:p>
            <a:pPr marL="285750" indent="-285750">
              <a:buFont typeface="Arial" panose="020B0604020202020204" pitchFamily="34" charset="0"/>
              <a:buChar char="•"/>
            </a:pPr>
            <a:r>
              <a:rPr lang="en-US" dirty="0"/>
              <a:t>Easy to access resume, projects, contact information and personal information.</a:t>
            </a:r>
          </a:p>
          <a:p>
            <a:pPr marL="285750" indent="-285750">
              <a:buFont typeface="Arial" panose="020B0604020202020204" pitchFamily="34" charset="0"/>
              <a:buChar char="•"/>
            </a:pPr>
            <a:r>
              <a:rPr lang="en-US" dirty="0"/>
              <a:t>Blog page with access to five full text articles</a:t>
            </a:r>
          </a:p>
          <a:p>
            <a:pPr marL="285750" indent="-285750">
              <a:buFont typeface="Arial" panose="020B0604020202020204" pitchFamily="34" charset="0"/>
              <a:buChar char="•"/>
            </a:pPr>
            <a:r>
              <a:rPr lang="en-US" dirty="0"/>
              <a:t>Landing page with typing animation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9114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3644-AC5A-FF9A-2C67-E6A20F00190E}"/>
              </a:ext>
            </a:extLst>
          </p:cNvPr>
          <p:cNvSpPr>
            <a:spLocks noGrp="1"/>
          </p:cNvSpPr>
          <p:nvPr>
            <p:ph type="title"/>
          </p:nvPr>
        </p:nvSpPr>
        <p:spPr/>
        <p:txBody>
          <a:bodyPr/>
          <a:lstStyle/>
          <a:p>
            <a:r>
              <a:rPr lang="en-US" dirty="0"/>
              <a:t>Design Process</a:t>
            </a:r>
          </a:p>
        </p:txBody>
      </p:sp>
      <p:sp>
        <p:nvSpPr>
          <p:cNvPr id="3" name="Content Placeholder 2">
            <a:extLst>
              <a:ext uri="{FF2B5EF4-FFF2-40B4-BE49-F238E27FC236}">
                <a16:creationId xmlns:a16="http://schemas.microsoft.com/office/drawing/2014/main" id="{C6DABF83-6C1E-0744-85E7-3148B83E23F6}"/>
              </a:ext>
            </a:extLst>
          </p:cNvPr>
          <p:cNvSpPr>
            <a:spLocks noGrp="1"/>
          </p:cNvSpPr>
          <p:nvPr>
            <p:ph idx="1"/>
          </p:nvPr>
        </p:nvSpPr>
        <p:spPr>
          <a:xfrm>
            <a:off x="677334" y="1488613"/>
            <a:ext cx="8596668" cy="4759787"/>
          </a:xfrm>
        </p:spPr>
        <p:txBody>
          <a:bodyPr>
            <a:normAutofit lnSpcReduction="10000"/>
          </a:bodyPr>
          <a:lstStyle/>
          <a:p>
            <a:pPr marL="0" indent="0">
              <a:buNone/>
            </a:pPr>
            <a:r>
              <a:rPr lang="en-US" dirty="0"/>
              <a:t>Before starting on this project several design decisions were made to ensure compatibility across devices, consistency across pages and effective delivery of the project. These core decisions were as follows:</a:t>
            </a:r>
          </a:p>
          <a:p>
            <a:pPr>
              <a:buFont typeface="Arial" panose="020B0604020202020204" pitchFamily="34" charset="0"/>
              <a:buChar char="•"/>
            </a:pPr>
            <a:r>
              <a:rPr lang="en-US" dirty="0"/>
              <a:t>The project would have a sitemap and wireframes built before production of the site. This ensured that I delivered what was required in a consistent fashion with compatibility designed for all device types.</a:t>
            </a:r>
          </a:p>
          <a:p>
            <a:pPr>
              <a:buFont typeface="Arial" panose="020B0604020202020204" pitchFamily="34" charset="0"/>
              <a:buChar char="•"/>
            </a:pPr>
            <a:r>
              <a:rPr lang="en-US" dirty="0"/>
              <a:t>The color scheme used would be mono cyan blue (</a:t>
            </a:r>
            <a:r>
              <a:rPr lang="en-US" dirty="0">
                <a:hlinkClick r:id="rId3"/>
              </a:rPr>
              <a:t>https://www.shutterstock.com/color/cyan-blue</a:t>
            </a:r>
            <a:r>
              <a:rPr lang="en-US" dirty="0"/>
              <a:t>) this would ensure constancy throughout the website(plus I LOVE the color).</a:t>
            </a:r>
          </a:p>
          <a:p>
            <a:pPr>
              <a:buFont typeface="Arial" panose="020B0604020202020204" pitchFamily="34" charset="0"/>
              <a:buChar char="•"/>
            </a:pPr>
            <a:r>
              <a:rPr lang="en-US" dirty="0"/>
              <a:t>I wanted to use a consistent body background throughout every webpage this again ensured consistency and tied the whole project together.</a:t>
            </a:r>
          </a:p>
          <a:p>
            <a:pPr>
              <a:buFont typeface="Arial" panose="020B0604020202020204" pitchFamily="34" charset="0"/>
              <a:buChar char="•"/>
            </a:pPr>
            <a:r>
              <a:rPr lang="en-US" dirty="0"/>
              <a:t>When beginning production I would ensure it was coded in a mobile first approach to maximize accessibility.</a:t>
            </a:r>
          </a:p>
          <a:p>
            <a:pPr>
              <a:buFont typeface="Arial" panose="020B0604020202020204" pitchFamily="34" charset="0"/>
              <a:buChar char="•"/>
            </a:pPr>
            <a:r>
              <a:rPr lang="en-US" dirty="0"/>
              <a:t>As this was my first major website project I decided to attempt to keeping the designs simple rather than complex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17980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B1C0-FBC3-D282-73AF-6844216A1349}"/>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3F3133F9-87E8-930D-4236-914742A1203A}"/>
              </a:ext>
            </a:extLst>
          </p:cNvPr>
          <p:cNvSpPr>
            <a:spLocks noGrp="1"/>
          </p:cNvSpPr>
          <p:nvPr>
            <p:ph idx="1"/>
          </p:nvPr>
        </p:nvSpPr>
        <p:spPr>
          <a:xfrm>
            <a:off x="677334" y="1682368"/>
            <a:ext cx="8596668" cy="4566032"/>
          </a:xfrm>
        </p:spPr>
        <p:txBody>
          <a:bodyPr>
            <a:normAutofit fontScale="85000" lnSpcReduction="20000"/>
          </a:bodyPr>
          <a:lstStyle/>
          <a:p>
            <a:pPr marL="0" indent="0">
              <a:buNone/>
            </a:pPr>
            <a:r>
              <a:rPr lang="en-US" dirty="0"/>
              <a:t>In building this website I created several different components which could be used throughout every page on this website. These included:</a:t>
            </a:r>
          </a:p>
          <a:p>
            <a:pPr>
              <a:buFont typeface="Arial" panose="020B0604020202020204" pitchFamily="34" charset="0"/>
              <a:buChar char="•"/>
            </a:pPr>
            <a:r>
              <a:rPr lang="en-US" dirty="0"/>
              <a:t>A responsive header including a hamburger menu animated ‘button’ (This could be considered its own component within the header was difficult as I had never done this before… more on this later)</a:t>
            </a:r>
          </a:p>
          <a:p>
            <a:pPr>
              <a:buFont typeface="Arial" panose="020B0604020202020204" pitchFamily="34" charset="0"/>
              <a:buChar char="•"/>
            </a:pPr>
            <a:r>
              <a:rPr lang="en-US" dirty="0"/>
              <a:t>A footer including copyright information.</a:t>
            </a:r>
          </a:p>
          <a:p>
            <a:pPr>
              <a:buFont typeface="Arial" panose="020B0604020202020204" pitchFamily="34" charset="0"/>
              <a:buChar char="•"/>
            </a:pPr>
            <a:r>
              <a:rPr lang="en-US" dirty="0"/>
              <a:t>A base background image nested within the body</a:t>
            </a:r>
          </a:p>
          <a:p>
            <a:pPr>
              <a:buFont typeface="Arial" panose="020B0604020202020204" pitchFamily="34" charset="0"/>
              <a:buChar char="•"/>
            </a:pPr>
            <a:r>
              <a:rPr lang="en-US" dirty="0"/>
              <a:t>The whole blog-</a:t>
            </a:r>
            <a:r>
              <a:rPr lang="en-US" dirty="0" err="1"/>
              <a:t>post.html</a:t>
            </a:r>
            <a:r>
              <a:rPr lang="en-US" dirty="0"/>
              <a:t>(1-5) is completely reusable all you have to do is change the image </a:t>
            </a:r>
            <a:r>
              <a:rPr lang="en-US" dirty="0" err="1"/>
              <a:t>src</a:t>
            </a:r>
            <a:r>
              <a:rPr lang="en-US" dirty="0"/>
              <a:t> as well as the read-time/post-time/blog-content(I know this is not strictly a component of a html page however it is reusable and has been so I figured it worth mentioning)</a:t>
            </a:r>
          </a:p>
          <a:p>
            <a:pPr marL="0" indent="0">
              <a:buNone/>
            </a:pPr>
            <a:r>
              <a:rPr lang="en-US" dirty="0"/>
              <a:t>Single use components included:</a:t>
            </a:r>
          </a:p>
          <a:p>
            <a:pPr>
              <a:buFont typeface="Arial" panose="020B0604020202020204" pitchFamily="34" charset="0"/>
              <a:buChar char="•"/>
            </a:pPr>
            <a:r>
              <a:rPr lang="en-US" dirty="0"/>
              <a:t>Project and Blog preview blocks which were only used in their respective pages but replicated throughout them to contain different projects/blog-post previews</a:t>
            </a:r>
          </a:p>
          <a:p>
            <a:pPr>
              <a:buFont typeface="Arial" panose="020B0604020202020204" pitchFamily="34" charset="0"/>
              <a:buChar char="•"/>
            </a:pPr>
            <a:r>
              <a:rPr lang="en-US" dirty="0"/>
              <a:t>An interactive resume download button on the contact page which animation makes it change color when the user hovers over it</a:t>
            </a:r>
          </a:p>
          <a:p>
            <a:pPr>
              <a:buFont typeface="Arial" panose="020B0604020202020204" pitchFamily="34" charset="0"/>
              <a:buChar char="•"/>
            </a:pPr>
            <a:r>
              <a:rPr lang="en-US" dirty="0"/>
              <a:t>A grow animation which makes a cartoon portrait grow to its final size when the user accesses the about me page.</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98303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095FA-F882-CB72-5235-9B16B0924032}"/>
              </a:ext>
            </a:extLst>
          </p:cNvPr>
          <p:cNvSpPr>
            <a:spLocks noGrp="1"/>
          </p:cNvSpPr>
          <p:nvPr>
            <p:ph type="title"/>
          </p:nvPr>
        </p:nvSpPr>
        <p:spPr>
          <a:xfrm>
            <a:off x="643467" y="816638"/>
            <a:ext cx="3367359" cy="1148086"/>
          </a:xfrm>
        </p:spPr>
        <p:txBody>
          <a:bodyPr anchor="ctr">
            <a:normAutofit fontScale="90000"/>
          </a:bodyPr>
          <a:lstStyle/>
          <a:p>
            <a:r>
              <a:rPr lang="en-US" dirty="0"/>
              <a:t>Website Sitemap</a:t>
            </a:r>
          </a:p>
        </p:txBody>
      </p:sp>
      <p:pic>
        <p:nvPicPr>
          <p:cNvPr id="5" name="Content Placeholder 4" descr="A picture containing text, gallery, scene, room&#10;&#10;Description automatically generated">
            <a:extLst>
              <a:ext uri="{FF2B5EF4-FFF2-40B4-BE49-F238E27FC236}">
                <a16:creationId xmlns:a16="http://schemas.microsoft.com/office/drawing/2014/main" id="{C9F4BA52-6504-C463-8722-F8A41587379E}"/>
              </a:ext>
            </a:extLst>
          </p:cNvPr>
          <p:cNvPicPr>
            <a:picLocks noGrp="1" noChangeAspect="1"/>
          </p:cNvPicPr>
          <p:nvPr>
            <p:ph idx="1"/>
          </p:nvPr>
        </p:nvPicPr>
        <p:blipFill>
          <a:blip r:embed="rId2"/>
          <a:stretch>
            <a:fillRect/>
          </a:stretch>
        </p:blipFill>
        <p:spPr>
          <a:xfrm>
            <a:off x="5006220" y="1601558"/>
            <a:ext cx="4619625" cy="3654884"/>
          </a:xfrm>
        </p:spPr>
      </p:pic>
      <p:sp>
        <p:nvSpPr>
          <p:cNvPr id="6" name="TextBox 5">
            <a:extLst>
              <a:ext uri="{FF2B5EF4-FFF2-40B4-BE49-F238E27FC236}">
                <a16:creationId xmlns:a16="http://schemas.microsoft.com/office/drawing/2014/main" id="{16CB6E4E-A981-95BA-A24E-1CED406627B0}"/>
              </a:ext>
            </a:extLst>
          </p:cNvPr>
          <p:cNvSpPr txBox="1"/>
          <p:nvPr/>
        </p:nvSpPr>
        <p:spPr>
          <a:xfrm>
            <a:off x="543697" y="2224216"/>
            <a:ext cx="3274541" cy="2862322"/>
          </a:xfrm>
          <a:prstGeom prst="rect">
            <a:avLst/>
          </a:prstGeom>
          <a:noFill/>
        </p:spPr>
        <p:txBody>
          <a:bodyPr wrap="square" rtlCol="0">
            <a:spAutoFit/>
          </a:bodyPr>
          <a:lstStyle/>
          <a:p>
            <a:r>
              <a:rPr lang="en-US" dirty="0"/>
              <a:t>This website has a basic navigation functionality with most pages being accessible from the header that is at the top of every page. The only exception to this is the full text blog posts which can be accessed via the blogs page by clicking on the blog post in questions [read more] text.</a:t>
            </a:r>
          </a:p>
        </p:txBody>
      </p:sp>
    </p:spTree>
    <p:extLst>
      <p:ext uri="{BB962C8B-B14F-4D97-AF65-F5344CB8AC3E}">
        <p14:creationId xmlns:p14="http://schemas.microsoft.com/office/powerpoint/2010/main" val="97173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5F1C-227B-3662-11AF-4FC3192FCA1B}"/>
              </a:ext>
            </a:extLst>
          </p:cNvPr>
          <p:cNvSpPr>
            <a:spLocks noGrp="1"/>
          </p:cNvSpPr>
          <p:nvPr>
            <p:ph type="title"/>
          </p:nvPr>
        </p:nvSpPr>
        <p:spPr/>
        <p:txBody>
          <a:bodyPr/>
          <a:lstStyle/>
          <a:p>
            <a:r>
              <a:rPr lang="en-US" dirty="0"/>
              <a:t>Homepage - Wireframes</a:t>
            </a:r>
          </a:p>
        </p:txBody>
      </p:sp>
      <p:pic>
        <p:nvPicPr>
          <p:cNvPr id="7" name="Content Placeholder 6" descr="Graphical user interface, application, website&#10;&#10;Description automatically generated">
            <a:extLst>
              <a:ext uri="{FF2B5EF4-FFF2-40B4-BE49-F238E27FC236}">
                <a16:creationId xmlns:a16="http://schemas.microsoft.com/office/drawing/2014/main" id="{1E589102-2E22-5CB1-D5D2-C8EBB2E7C0C4}"/>
              </a:ext>
            </a:extLst>
          </p:cNvPr>
          <p:cNvPicPr>
            <a:picLocks noGrp="1" noChangeAspect="1"/>
          </p:cNvPicPr>
          <p:nvPr>
            <p:ph sz="half" idx="1"/>
          </p:nvPr>
        </p:nvPicPr>
        <p:blipFill>
          <a:blip r:embed="rId2"/>
          <a:stretch>
            <a:fillRect/>
          </a:stretch>
        </p:blipFill>
        <p:spPr>
          <a:xfrm>
            <a:off x="209418" y="1270000"/>
            <a:ext cx="5109402" cy="5297257"/>
          </a:xfrm>
        </p:spPr>
      </p:pic>
      <p:pic>
        <p:nvPicPr>
          <p:cNvPr id="9" name="Content Placeholder 8" descr="Graphical user interface, application&#10;&#10;Description automatically generated">
            <a:extLst>
              <a:ext uri="{FF2B5EF4-FFF2-40B4-BE49-F238E27FC236}">
                <a16:creationId xmlns:a16="http://schemas.microsoft.com/office/drawing/2014/main" id="{3673AFB9-7A24-B900-E18F-C982A5CE88FB}"/>
              </a:ext>
            </a:extLst>
          </p:cNvPr>
          <p:cNvPicPr>
            <a:picLocks noGrp="1" noChangeAspect="1"/>
          </p:cNvPicPr>
          <p:nvPr>
            <p:ph sz="half" idx="2"/>
          </p:nvPr>
        </p:nvPicPr>
        <p:blipFill>
          <a:blip r:embed="rId3"/>
          <a:stretch>
            <a:fillRect/>
          </a:stretch>
        </p:blipFill>
        <p:spPr>
          <a:xfrm>
            <a:off x="5570906" y="1270000"/>
            <a:ext cx="6509883" cy="5297257"/>
          </a:xfrm>
        </p:spPr>
      </p:pic>
    </p:spTree>
    <p:extLst>
      <p:ext uri="{BB962C8B-B14F-4D97-AF65-F5344CB8AC3E}">
        <p14:creationId xmlns:p14="http://schemas.microsoft.com/office/powerpoint/2010/main" val="286821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CDA7-4456-835A-8ED9-7081A42670ED}"/>
              </a:ext>
            </a:extLst>
          </p:cNvPr>
          <p:cNvSpPr>
            <a:spLocks noGrp="1"/>
          </p:cNvSpPr>
          <p:nvPr>
            <p:ph type="title"/>
          </p:nvPr>
        </p:nvSpPr>
        <p:spPr/>
        <p:txBody>
          <a:bodyPr/>
          <a:lstStyle/>
          <a:p>
            <a:r>
              <a:rPr lang="en-US" dirty="0"/>
              <a:t>Homepage – Result</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D9B6427E-070B-BEB8-A832-CC0670FD354E}"/>
              </a:ext>
            </a:extLst>
          </p:cNvPr>
          <p:cNvPicPr>
            <a:picLocks noGrp="1" noChangeAspect="1"/>
          </p:cNvPicPr>
          <p:nvPr>
            <p:ph sz="half" idx="1"/>
          </p:nvPr>
        </p:nvPicPr>
        <p:blipFill>
          <a:blip r:embed="rId2"/>
          <a:stretch>
            <a:fillRect/>
          </a:stretch>
        </p:blipFill>
        <p:spPr>
          <a:xfrm>
            <a:off x="281918" y="2230178"/>
            <a:ext cx="4183062" cy="2397643"/>
          </a:xfrm>
        </p:spPr>
      </p:pic>
      <p:pic>
        <p:nvPicPr>
          <p:cNvPr id="12" name="Content Placeholder 11" descr="A screenshot of a computer&#10;&#10;Description automatically generated with medium confidence">
            <a:extLst>
              <a:ext uri="{FF2B5EF4-FFF2-40B4-BE49-F238E27FC236}">
                <a16:creationId xmlns:a16="http://schemas.microsoft.com/office/drawing/2014/main" id="{9FAB7354-0D0C-6BC3-97F2-52E01CE62ADB}"/>
              </a:ext>
            </a:extLst>
          </p:cNvPr>
          <p:cNvPicPr>
            <a:picLocks noGrp="1" noChangeAspect="1"/>
          </p:cNvPicPr>
          <p:nvPr>
            <p:ph sz="half" idx="2"/>
          </p:nvPr>
        </p:nvPicPr>
        <p:blipFill>
          <a:blip r:embed="rId3"/>
          <a:stretch>
            <a:fillRect/>
          </a:stretch>
        </p:blipFill>
        <p:spPr>
          <a:xfrm>
            <a:off x="4714490" y="1288625"/>
            <a:ext cx="3418738" cy="4573192"/>
          </a:xfrm>
        </p:spPr>
      </p:pic>
      <p:pic>
        <p:nvPicPr>
          <p:cNvPr id="14" name="Picture 13" descr="A screenshot of a computer&#10;&#10;Description automatically generated with medium confidence">
            <a:extLst>
              <a:ext uri="{FF2B5EF4-FFF2-40B4-BE49-F238E27FC236}">
                <a16:creationId xmlns:a16="http://schemas.microsoft.com/office/drawing/2014/main" id="{1FB2557A-ED18-DD15-1AEF-99B5AD1EA7B7}"/>
              </a:ext>
            </a:extLst>
          </p:cNvPr>
          <p:cNvPicPr>
            <a:picLocks noChangeAspect="1"/>
          </p:cNvPicPr>
          <p:nvPr/>
        </p:nvPicPr>
        <p:blipFill>
          <a:blip r:embed="rId4"/>
          <a:stretch>
            <a:fillRect/>
          </a:stretch>
        </p:blipFill>
        <p:spPr>
          <a:xfrm>
            <a:off x="8382739" y="609600"/>
            <a:ext cx="3717771" cy="5931242"/>
          </a:xfrm>
          <a:prstGeom prst="rect">
            <a:avLst/>
          </a:prstGeom>
        </p:spPr>
      </p:pic>
      <p:sp>
        <p:nvSpPr>
          <p:cNvPr id="15" name="TextBox 14">
            <a:extLst>
              <a:ext uri="{FF2B5EF4-FFF2-40B4-BE49-F238E27FC236}">
                <a16:creationId xmlns:a16="http://schemas.microsoft.com/office/drawing/2014/main" id="{BBB52C4B-F66B-B4B4-5E54-6DB98629055E}"/>
              </a:ext>
            </a:extLst>
          </p:cNvPr>
          <p:cNvSpPr txBox="1"/>
          <p:nvPr/>
        </p:nvSpPr>
        <p:spPr>
          <a:xfrm>
            <a:off x="1781176" y="1745734"/>
            <a:ext cx="2273643" cy="369332"/>
          </a:xfrm>
          <a:prstGeom prst="rect">
            <a:avLst/>
          </a:prstGeom>
          <a:noFill/>
        </p:spPr>
        <p:txBody>
          <a:bodyPr wrap="square" rtlCol="0">
            <a:spAutoFit/>
          </a:bodyPr>
          <a:lstStyle/>
          <a:p>
            <a:r>
              <a:rPr lang="en-US" dirty="0"/>
              <a:t>Desktop</a:t>
            </a:r>
          </a:p>
        </p:txBody>
      </p:sp>
      <p:sp>
        <p:nvSpPr>
          <p:cNvPr id="16" name="TextBox 15">
            <a:extLst>
              <a:ext uri="{FF2B5EF4-FFF2-40B4-BE49-F238E27FC236}">
                <a16:creationId xmlns:a16="http://schemas.microsoft.com/office/drawing/2014/main" id="{95B2660D-73A7-6099-797E-4BAF45450F4A}"/>
              </a:ext>
            </a:extLst>
          </p:cNvPr>
          <p:cNvSpPr txBox="1"/>
          <p:nvPr/>
        </p:nvSpPr>
        <p:spPr>
          <a:xfrm>
            <a:off x="9737125" y="238900"/>
            <a:ext cx="1383957" cy="369332"/>
          </a:xfrm>
          <a:prstGeom prst="rect">
            <a:avLst/>
          </a:prstGeom>
          <a:noFill/>
        </p:spPr>
        <p:txBody>
          <a:bodyPr wrap="square" rtlCol="0">
            <a:spAutoFit/>
          </a:bodyPr>
          <a:lstStyle/>
          <a:p>
            <a:r>
              <a:rPr lang="en-US" dirty="0"/>
              <a:t>Phone</a:t>
            </a:r>
          </a:p>
        </p:txBody>
      </p:sp>
      <p:sp>
        <p:nvSpPr>
          <p:cNvPr id="17" name="TextBox 16">
            <a:extLst>
              <a:ext uri="{FF2B5EF4-FFF2-40B4-BE49-F238E27FC236}">
                <a16:creationId xmlns:a16="http://schemas.microsoft.com/office/drawing/2014/main" id="{2B7B02F6-986B-3BCF-7C31-0303C5915CCE}"/>
              </a:ext>
            </a:extLst>
          </p:cNvPr>
          <p:cNvSpPr txBox="1"/>
          <p:nvPr/>
        </p:nvSpPr>
        <p:spPr>
          <a:xfrm>
            <a:off x="6005383" y="858883"/>
            <a:ext cx="1767016" cy="369332"/>
          </a:xfrm>
          <a:prstGeom prst="rect">
            <a:avLst/>
          </a:prstGeom>
          <a:noFill/>
        </p:spPr>
        <p:txBody>
          <a:bodyPr wrap="square" rtlCol="0">
            <a:spAutoFit/>
          </a:bodyPr>
          <a:lstStyle/>
          <a:p>
            <a:r>
              <a:rPr lang="en-US" dirty="0"/>
              <a:t>Tablet</a:t>
            </a:r>
          </a:p>
        </p:txBody>
      </p:sp>
    </p:spTree>
    <p:extLst>
      <p:ext uri="{BB962C8B-B14F-4D97-AF65-F5344CB8AC3E}">
        <p14:creationId xmlns:p14="http://schemas.microsoft.com/office/powerpoint/2010/main" val="3283217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A451-07A3-34CD-A7A4-D5F29A7FE62E}"/>
              </a:ext>
            </a:extLst>
          </p:cNvPr>
          <p:cNvSpPr>
            <a:spLocks noGrp="1"/>
          </p:cNvSpPr>
          <p:nvPr>
            <p:ph type="title"/>
          </p:nvPr>
        </p:nvSpPr>
        <p:spPr/>
        <p:txBody>
          <a:bodyPr/>
          <a:lstStyle/>
          <a:p>
            <a:r>
              <a:rPr lang="en-US" dirty="0"/>
              <a:t>About Me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FE806396-2C93-A04E-656E-9F1391B97772}"/>
              </a:ext>
            </a:extLst>
          </p:cNvPr>
          <p:cNvPicPr>
            <a:picLocks noGrp="1" noChangeAspect="1"/>
          </p:cNvPicPr>
          <p:nvPr>
            <p:ph sz="half" idx="1"/>
          </p:nvPr>
        </p:nvPicPr>
        <p:blipFill>
          <a:blip r:embed="rId2"/>
          <a:stretch>
            <a:fillRect/>
          </a:stretch>
        </p:blipFill>
        <p:spPr>
          <a:xfrm>
            <a:off x="79706" y="1269999"/>
            <a:ext cx="5828038" cy="5290520"/>
          </a:xfrm>
        </p:spPr>
      </p:pic>
      <p:pic>
        <p:nvPicPr>
          <p:cNvPr id="8" name="Content Placeholder 7" descr="Graphical user interface, application&#10;&#10;Description automatically generated">
            <a:extLst>
              <a:ext uri="{FF2B5EF4-FFF2-40B4-BE49-F238E27FC236}">
                <a16:creationId xmlns:a16="http://schemas.microsoft.com/office/drawing/2014/main" id="{B462B907-8311-CE1A-C731-9CB154DCF1D6}"/>
              </a:ext>
            </a:extLst>
          </p:cNvPr>
          <p:cNvPicPr>
            <a:picLocks noGrp="1" noChangeAspect="1"/>
          </p:cNvPicPr>
          <p:nvPr>
            <p:ph sz="half" idx="2"/>
          </p:nvPr>
        </p:nvPicPr>
        <p:blipFill>
          <a:blip r:embed="rId3"/>
          <a:stretch>
            <a:fillRect/>
          </a:stretch>
        </p:blipFill>
        <p:spPr>
          <a:xfrm>
            <a:off x="5907744" y="1269999"/>
            <a:ext cx="6204550" cy="5290520"/>
          </a:xfrm>
        </p:spPr>
      </p:pic>
    </p:spTree>
    <p:extLst>
      <p:ext uri="{BB962C8B-B14F-4D97-AF65-F5344CB8AC3E}">
        <p14:creationId xmlns:p14="http://schemas.microsoft.com/office/powerpoint/2010/main" val="548600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1BEA-EACE-9C81-066B-D7DB06899A1F}"/>
              </a:ext>
            </a:extLst>
          </p:cNvPr>
          <p:cNvSpPr>
            <a:spLocks noGrp="1"/>
          </p:cNvSpPr>
          <p:nvPr>
            <p:ph type="title"/>
          </p:nvPr>
        </p:nvSpPr>
        <p:spPr/>
        <p:txBody>
          <a:bodyPr/>
          <a:lstStyle/>
          <a:p>
            <a:r>
              <a:rPr lang="en-US" dirty="0"/>
              <a:t>About Me - Result</a:t>
            </a:r>
          </a:p>
        </p:txBody>
      </p:sp>
      <p:pic>
        <p:nvPicPr>
          <p:cNvPr id="6" name="Content Placeholder 5" descr="Graphical user interface, text&#10;&#10;Description automatically generated">
            <a:extLst>
              <a:ext uri="{FF2B5EF4-FFF2-40B4-BE49-F238E27FC236}">
                <a16:creationId xmlns:a16="http://schemas.microsoft.com/office/drawing/2014/main" id="{5DF3986F-5606-910F-098E-B732EEC0313E}"/>
              </a:ext>
            </a:extLst>
          </p:cNvPr>
          <p:cNvPicPr>
            <a:picLocks noGrp="1" noChangeAspect="1"/>
          </p:cNvPicPr>
          <p:nvPr>
            <p:ph sz="half" idx="1"/>
          </p:nvPr>
        </p:nvPicPr>
        <p:blipFill>
          <a:blip r:embed="rId2"/>
          <a:stretch>
            <a:fillRect/>
          </a:stretch>
        </p:blipFill>
        <p:spPr>
          <a:xfrm>
            <a:off x="233020" y="2160589"/>
            <a:ext cx="4183062" cy="2767012"/>
          </a:xfrm>
        </p:spPr>
      </p:pic>
      <p:pic>
        <p:nvPicPr>
          <p:cNvPr id="8" name="Content Placeholder 7" descr="A screenshot of a person's face&#10;&#10;Description automatically generated with medium confidence">
            <a:extLst>
              <a:ext uri="{FF2B5EF4-FFF2-40B4-BE49-F238E27FC236}">
                <a16:creationId xmlns:a16="http://schemas.microsoft.com/office/drawing/2014/main" id="{03AD67C8-6B27-4D32-BFC7-788386DA1ABC}"/>
              </a:ext>
            </a:extLst>
          </p:cNvPr>
          <p:cNvPicPr>
            <a:picLocks noGrp="1" noChangeAspect="1"/>
          </p:cNvPicPr>
          <p:nvPr>
            <p:ph sz="half" idx="2"/>
          </p:nvPr>
        </p:nvPicPr>
        <p:blipFill>
          <a:blip r:embed="rId3"/>
          <a:stretch>
            <a:fillRect/>
          </a:stretch>
        </p:blipFill>
        <p:spPr>
          <a:xfrm>
            <a:off x="4766677" y="1703388"/>
            <a:ext cx="2658645" cy="3881437"/>
          </a:xfrm>
        </p:spPr>
      </p:pic>
      <p:pic>
        <p:nvPicPr>
          <p:cNvPr id="10" name="Picture 9" descr="A screenshot of a phone&#10;&#10;Description automatically generated with medium confidence">
            <a:extLst>
              <a:ext uri="{FF2B5EF4-FFF2-40B4-BE49-F238E27FC236}">
                <a16:creationId xmlns:a16="http://schemas.microsoft.com/office/drawing/2014/main" id="{C5F8EB10-FE95-0E5D-DE13-835E12A7FBB6}"/>
              </a:ext>
            </a:extLst>
          </p:cNvPr>
          <p:cNvPicPr>
            <a:picLocks noChangeAspect="1"/>
          </p:cNvPicPr>
          <p:nvPr/>
        </p:nvPicPr>
        <p:blipFill>
          <a:blip r:embed="rId4"/>
          <a:stretch>
            <a:fillRect/>
          </a:stretch>
        </p:blipFill>
        <p:spPr>
          <a:xfrm>
            <a:off x="8310313" y="764981"/>
            <a:ext cx="3204352" cy="5758249"/>
          </a:xfrm>
          <a:prstGeom prst="rect">
            <a:avLst/>
          </a:prstGeom>
        </p:spPr>
      </p:pic>
      <p:sp>
        <p:nvSpPr>
          <p:cNvPr id="11" name="TextBox 10">
            <a:extLst>
              <a:ext uri="{FF2B5EF4-FFF2-40B4-BE49-F238E27FC236}">
                <a16:creationId xmlns:a16="http://schemas.microsoft.com/office/drawing/2014/main" id="{C0207687-A9CC-DD88-36D5-301349A6CD39}"/>
              </a:ext>
            </a:extLst>
          </p:cNvPr>
          <p:cNvSpPr txBox="1"/>
          <p:nvPr/>
        </p:nvSpPr>
        <p:spPr>
          <a:xfrm>
            <a:off x="1821849" y="1860829"/>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23C466BC-6430-3E93-A3D5-966F1E8414E5}"/>
              </a:ext>
            </a:extLst>
          </p:cNvPr>
          <p:cNvSpPr txBox="1"/>
          <p:nvPr/>
        </p:nvSpPr>
        <p:spPr>
          <a:xfrm>
            <a:off x="5683001" y="1334056"/>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05E04CDF-0201-37D6-9839-3C31D4001C67}"/>
              </a:ext>
            </a:extLst>
          </p:cNvPr>
          <p:cNvSpPr txBox="1"/>
          <p:nvPr/>
        </p:nvSpPr>
        <p:spPr>
          <a:xfrm>
            <a:off x="9509782" y="4249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25300734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{5FE9AD11-5A54-DB48-B9D2-CC0B4C92A918}tf10001060_mac</Template>
  <TotalTime>1480</TotalTime>
  <Words>660</Words>
  <Application>Microsoft Macintosh PowerPoint</Application>
  <PresentationFormat>Widescreen</PresentationFormat>
  <Paragraphs>68</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Wingdings 3</vt:lpstr>
      <vt:lpstr>Facet</vt:lpstr>
      <vt:lpstr>Portfolio Website Presentation</vt:lpstr>
      <vt:lpstr>What is this ‘Portfolio Website’?</vt:lpstr>
      <vt:lpstr>Design Process</vt:lpstr>
      <vt:lpstr>Components</vt:lpstr>
      <vt:lpstr>Website Sitemap</vt:lpstr>
      <vt:lpstr>Homepage - Wireframes</vt:lpstr>
      <vt:lpstr>Homepage – Result</vt:lpstr>
      <vt:lpstr>About Me - Wireframes</vt:lpstr>
      <vt:lpstr>About Me - Result</vt:lpstr>
      <vt:lpstr>Contact – Wireframes</vt:lpstr>
      <vt:lpstr>Contact - Result</vt:lpstr>
      <vt:lpstr>Projects - Wireframes</vt:lpstr>
      <vt:lpstr>Projects - Result</vt:lpstr>
      <vt:lpstr>Blog – Wireframes</vt:lpstr>
      <vt:lpstr>Blog - Result</vt:lpstr>
      <vt:lpstr>Blog Post - Wireframes</vt:lpstr>
      <vt:lpstr>Blog Post - Result</vt:lpstr>
      <vt:lpstr>Deployment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Website Presentation</dc:title>
  <dc:creator>Quinn Outram</dc:creator>
  <cp:lastModifiedBy>Quinn Outram</cp:lastModifiedBy>
  <cp:revision>1</cp:revision>
  <dcterms:created xsi:type="dcterms:W3CDTF">2022-11-02T08:54:44Z</dcterms:created>
  <dcterms:modified xsi:type="dcterms:W3CDTF">2022-11-03T09:35:28Z</dcterms:modified>
</cp:coreProperties>
</file>